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7" r:id="rId11"/>
    <p:sldId id="269" r:id="rId12"/>
    <p:sldId id="270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 snapToGrid="0" snapToObjects="1">
      <p:cViewPr>
        <p:scale>
          <a:sx n="76" d="100"/>
          <a:sy n="76" d="100"/>
        </p:scale>
        <p:origin x="-1206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1BE9-E348-B64B-B4F5-06707F660C60}" type="datetimeFigureOut">
              <a:rPr lang="en-US" smtClean="0"/>
              <a:t>10/22/2014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46502-E9EE-A342-A883-977FA20E66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2144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1BE9-E348-B64B-B4F5-06707F660C60}" type="datetimeFigureOut">
              <a:rPr lang="en-US" smtClean="0"/>
              <a:t>10/22/2014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46502-E9EE-A342-A883-977FA20E66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2965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1BE9-E348-B64B-B4F5-06707F660C60}" type="datetimeFigureOut">
              <a:rPr lang="en-US" smtClean="0"/>
              <a:t>10/22/2014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46502-E9EE-A342-A883-977FA20E66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5728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1BE9-E348-B64B-B4F5-06707F660C60}" type="datetimeFigureOut">
              <a:rPr lang="en-US" smtClean="0"/>
              <a:t>10/22/2014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46502-E9EE-A342-A883-977FA20E66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4099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1BE9-E348-B64B-B4F5-06707F660C60}" type="datetimeFigureOut">
              <a:rPr lang="en-US" smtClean="0"/>
              <a:t>10/22/2014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46502-E9EE-A342-A883-977FA20E66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4297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1BE9-E348-B64B-B4F5-06707F660C60}" type="datetimeFigureOut">
              <a:rPr lang="en-US" smtClean="0"/>
              <a:t>10/22/2014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46502-E9EE-A342-A883-977FA20E66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0726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1BE9-E348-B64B-B4F5-06707F660C60}" type="datetimeFigureOut">
              <a:rPr lang="en-US" smtClean="0"/>
              <a:t>10/22/2014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46502-E9EE-A342-A883-977FA20E66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2836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1BE9-E348-B64B-B4F5-06707F660C60}" type="datetimeFigureOut">
              <a:rPr lang="en-US" smtClean="0"/>
              <a:t>10/22/2014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46502-E9EE-A342-A883-977FA20E66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6881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1BE9-E348-B64B-B4F5-06707F660C60}" type="datetimeFigureOut">
              <a:rPr lang="en-US" smtClean="0"/>
              <a:t>10/22/2014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46502-E9EE-A342-A883-977FA20E66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41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1BE9-E348-B64B-B4F5-06707F660C60}" type="datetimeFigureOut">
              <a:rPr lang="en-US" smtClean="0"/>
              <a:t>10/22/2014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46502-E9EE-A342-A883-977FA20E66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61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1BE9-E348-B64B-B4F5-06707F660C60}" type="datetimeFigureOut">
              <a:rPr lang="en-US" smtClean="0"/>
              <a:t>10/22/2014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46502-E9EE-A342-A883-977FA20E66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8312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B1BE9-E348-B64B-B4F5-06707F660C60}" type="datetimeFigureOut">
              <a:rPr lang="en-US" smtClean="0"/>
              <a:t>10/22/2014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A46502-E9EE-A342-A883-977FA20E66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2583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globaldimension.org.uk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2424"/>
            <a:ext cx="8229600" cy="236835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Hastings &amp; Rother Arts Education Network Meeting</a:t>
            </a:r>
            <a:br>
              <a:rPr lang="en-GB" dirty="0" smtClean="0"/>
            </a:br>
            <a:r>
              <a:rPr lang="en-GB" dirty="0" smtClean="0"/>
              <a:t>7</a:t>
            </a:r>
            <a:r>
              <a:rPr lang="en-GB" baseline="30000" dirty="0" smtClean="0"/>
              <a:t>th</a:t>
            </a:r>
            <a:r>
              <a:rPr lang="en-GB" dirty="0" smtClean="0"/>
              <a:t> October 2014 at the DLWP</a:t>
            </a:r>
            <a:br>
              <a:rPr lang="en-GB" dirty="0" smtClean="0"/>
            </a:b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989" y="3211567"/>
            <a:ext cx="2768600" cy="2781300"/>
          </a:xfrm>
        </p:spPr>
      </p:pic>
    </p:spTree>
    <p:extLst>
      <p:ext uri="{BB962C8B-B14F-4D97-AF65-F5344CB8AC3E}">
        <p14:creationId xmlns:p14="http://schemas.microsoft.com/office/powerpoint/2010/main" val="2368864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Culture Shift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 smtClean="0">
                <a:solidFill>
                  <a:schemeClr val="bg1">
                    <a:lumMod val="50000"/>
                  </a:schemeClr>
                </a:solidFill>
              </a:rPr>
              <a:t>Arts Award Forum Event for Independent Practitioners</a:t>
            </a:r>
          </a:p>
          <a:p>
            <a:pPr marL="0" indent="0">
              <a:buNone/>
            </a:pPr>
            <a:r>
              <a:rPr lang="en-GB" sz="2400" dirty="0" smtClean="0"/>
              <a:t>Monday 13 October 2.00-4.00pm at Jubilee Library, Brighton</a:t>
            </a:r>
          </a:p>
          <a:p>
            <a:pPr marL="0" indent="0">
              <a:buNone/>
            </a:pPr>
            <a:r>
              <a:rPr lang="en-GB" sz="2400" b="1" dirty="0" smtClean="0">
                <a:solidFill>
                  <a:schemeClr val="bg1">
                    <a:lumMod val="50000"/>
                  </a:schemeClr>
                </a:solidFill>
              </a:rPr>
              <a:t>Arts Award Training – all at Lighthouse, Brighton</a:t>
            </a:r>
          </a:p>
          <a:p>
            <a:pPr marL="0" indent="0">
              <a:buNone/>
            </a:pPr>
            <a:r>
              <a:rPr lang="en-GB" sz="2400" dirty="0" smtClean="0"/>
              <a:t>Friday 17 October   Gold Top Up</a:t>
            </a:r>
          </a:p>
          <a:p>
            <a:pPr marL="0" indent="0">
              <a:buNone/>
            </a:pPr>
            <a:r>
              <a:rPr lang="en-GB" sz="2400" dirty="0" smtClean="0"/>
              <a:t>Friday 5 December Bronze and Silver </a:t>
            </a:r>
          </a:p>
          <a:p>
            <a:pPr marL="0" indent="0">
              <a:buNone/>
            </a:pPr>
            <a:r>
              <a:rPr lang="en-GB" sz="2400" dirty="0" smtClean="0"/>
              <a:t>Friday 12 December Discover and Explore</a:t>
            </a:r>
          </a:p>
          <a:p>
            <a:pPr marL="0" indent="0">
              <a:buNone/>
            </a:pPr>
            <a:r>
              <a:rPr lang="en-GB" sz="2400" b="1" dirty="0" smtClean="0">
                <a:solidFill>
                  <a:schemeClr val="bg1">
                    <a:lumMod val="50000"/>
                  </a:schemeClr>
                </a:solidFill>
              </a:rPr>
              <a:t>Limited places on in-house training </a:t>
            </a:r>
          </a:p>
          <a:p>
            <a:pPr marL="0" indent="0">
              <a:buNone/>
            </a:pPr>
            <a:r>
              <a:rPr lang="en-GB" sz="2400" dirty="0" smtClean="0"/>
              <a:t>14 October Discover and Explore; 4 November Bronze and Silver </a:t>
            </a:r>
          </a:p>
          <a:p>
            <a:pPr marL="0" indent="0">
              <a:buNone/>
            </a:pPr>
            <a:r>
              <a:rPr lang="en-GB" sz="2400" b="1" dirty="0" err="1" smtClean="0">
                <a:solidFill>
                  <a:schemeClr val="bg1">
                    <a:lumMod val="50000"/>
                  </a:schemeClr>
                </a:solidFill>
              </a:rPr>
              <a:t>Artsmark</a:t>
            </a:r>
            <a:r>
              <a:rPr lang="en-GB" sz="2400" b="1" dirty="0" smtClean="0">
                <a:solidFill>
                  <a:schemeClr val="bg1">
                    <a:lumMod val="50000"/>
                  </a:schemeClr>
                </a:solidFill>
              </a:rPr>
              <a:t> Training – Opportunity to run bespoke course for HRAEN?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973" y="365126"/>
            <a:ext cx="1800016" cy="1599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1232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23850" y="4365625"/>
            <a:ext cx="5040313" cy="1163638"/>
          </a:xfrm>
          <a:prstGeom prst="rect">
            <a:avLst/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" name="Oval 2"/>
          <p:cNvSpPr>
            <a:spLocks noChangeArrowheads="1"/>
          </p:cNvSpPr>
          <p:nvPr/>
        </p:nvSpPr>
        <p:spPr bwMode="auto">
          <a:xfrm>
            <a:off x="5580063" y="3644900"/>
            <a:ext cx="3168650" cy="2663825"/>
          </a:xfrm>
          <a:prstGeom prst="ellipse">
            <a:avLst/>
          </a:prstGeom>
          <a:gradFill rotWithShape="1">
            <a:gsLst>
              <a:gs pos="0">
                <a:srgbClr val="F5FFE6"/>
              </a:gs>
              <a:gs pos="64999">
                <a:srgbClr val="E4FDC2"/>
              </a:gs>
              <a:gs pos="100000">
                <a:srgbClr val="DAFDA7"/>
              </a:gs>
            </a:gsLst>
            <a:lin ang="5400000" scaled="1"/>
          </a:gradFill>
          <a:ln w="9525">
            <a:solidFill>
              <a:srgbClr val="98B954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dk1"/>
              </a:solidFill>
              <a:latin typeface="+mn-lt"/>
              <a:ea typeface="+mn-ea"/>
            </a:endParaRPr>
          </a:p>
        </p:txBody>
      </p:sp>
      <p:pic>
        <p:nvPicPr>
          <p:cNvPr id="2052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388" y="260350"/>
            <a:ext cx="2319337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298450" y="1585913"/>
            <a:ext cx="57864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>
                <a:solidFill>
                  <a:srgbClr val="008000"/>
                </a:solidFill>
              </a:rPr>
              <a:t>Hastings Storytelling Festival : Global Learning CPD </a:t>
            </a:r>
          </a:p>
        </p:txBody>
      </p:sp>
      <p:sp>
        <p:nvSpPr>
          <p:cNvPr id="2054" name="TextBox 6"/>
          <p:cNvSpPr txBox="1">
            <a:spLocks noChangeArrowheads="1"/>
          </p:cNvSpPr>
          <p:nvPr/>
        </p:nvSpPr>
        <p:spPr bwMode="auto">
          <a:xfrm>
            <a:off x="323850" y="2205038"/>
            <a:ext cx="4968875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/>
              <a:t>A week long festival of stories </a:t>
            </a:r>
            <a:r>
              <a:rPr lang="en-GB" altLang="en-US" sz="1400" b="1"/>
              <a:t>(10-16 November) </a:t>
            </a:r>
            <a:r>
              <a:rPr lang="en-GB" altLang="en-US" sz="1400"/>
              <a:t>for children and adults told in venues across the town by outstanding storytellers.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4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/>
              <a:t>2014 programme includes: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 sz="1400"/>
              <a:t>Fireside Tales with Grandad (Pickled Image Theatre Co)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 sz="1400"/>
              <a:t>Children’s Parade and Children’s Day: </a:t>
            </a:r>
            <a:r>
              <a:rPr lang="en-GB" altLang="en-US" sz="1400" b="1"/>
              <a:t>Free artists workshops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 sz="1400"/>
              <a:t>Velvet Curtain (Adult storytelling/cabaret)</a:t>
            </a:r>
            <a:br>
              <a:rPr lang="en-GB" altLang="en-US" sz="1400"/>
            </a:br>
            <a:endParaRPr lang="en-GB" altLang="en-US" sz="14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4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4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chemeClr val="bg1"/>
                </a:solidFill>
              </a:rPr>
              <a:t>A free (1-2 hour) </a:t>
            </a:r>
            <a:r>
              <a:rPr lang="en-GB" altLang="en-US" sz="1400" b="1">
                <a:solidFill>
                  <a:schemeClr val="bg1"/>
                </a:solidFill>
              </a:rPr>
              <a:t>CPD opportunity </a:t>
            </a:r>
            <a:r>
              <a:rPr lang="en-GB" altLang="en-US" sz="1400">
                <a:solidFill>
                  <a:schemeClr val="bg1"/>
                </a:solidFill>
              </a:rPr>
              <a:t>for teachers on Wednesday November 12</a:t>
            </a:r>
            <a:r>
              <a:rPr lang="en-GB" altLang="en-US" sz="1400" baseline="30000">
                <a:solidFill>
                  <a:schemeClr val="bg1"/>
                </a:solidFill>
              </a:rPr>
              <a:t>th</a:t>
            </a:r>
            <a:r>
              <a:rPr lang="en-GB" altLang="en-US" sz="1400">
                <a:solidFill>
                  <a:schemeClr val="bg1"/>
                </a:solidFill>
              </a:rPr>
              <a:t>, with professional storytellers (Islamic theatre co - Khayaal), will explore how storytelling can be used to develop global awareness and breakdown social prejudices caused by a lack of understanding, such as Islamophobia.</a:t>
            </a:r>
          </a:p>
        </p:txBody>
      </p:sp>
      <p:pic>
        <p:nvPicPr>
          <p:cNvPr id="2055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25" y="80963"/>
            <a:ext cx="1073150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825" y="80963"/>
            <a:ext cx="1365250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260350"/>
            <a:ext cx="1152525" cy="8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8" name="TextBox 16"/>
          <p:cNvSpPr txBox="1">
            <a:spLocks noChangeArrowheads="1"/>
          </p:cNvSpPr>
          <p:nvPr/>
        </p:nvSpPr>
        <p:spPr bwMode="auto">
          <a:xfrm>
            <a:off x="3995738" y="981075"/>
            <a:ext cx="234156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100"/>
              <a:t>Supported by the European Union</a:t>
            </a:r>
          </a:p>
        </p:txBody>
      </p:sp>
      <p:sp>
        <p:nvSpPr>
          <p:cNvPr id="12" name="Subtitle 23"/>
          <p:cNvSpPr>
            <a:spLocks noGrp="1"/>
          </p:cNvSpPr>
          <p:nvPr>
            <p:ph type="subTitle" idx="1"/>
          </p:nvPr>
        </p:nvSpPr>
        <p:spPr>
          <a:xfrm>
            <a:off x="5508625" y="3860800"/>
            <a:ext cx="3251200" cy="2127250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1400" b="1" dirty="0" smtClean="0">
                <a:solidFill>
                  <a:schemeClr val="tx1"/>
                </a:solidFill>
                <a:ea typeface="+mn-ea"/>
              </a:rPr>
              <a:t>What does Global </a:t>
            </a:r>
            <a:br>
              <a:rPr lang="en-GB" sz="1400" b="1" dirty="0" smtClean="0">
                <a:solidFill>
                  <a:schemeClr val="tx1"/>
                </a:solidFill>
                <a:ea typeface="+mn-ea"/>
              </a:rPr>
            </a:br>
            <a:r>
              <a:rPr lang="en-GB" sz="1400" b="1" dirty="0" smtClean="0">
                <a:solidFill>
                  <a:schemeClr val="tx1"/>
                </a:solidFill>
                <a:ea typeface="+mn-ea"/>
              </a:rPr>
              <a:t>Learning Cover?</a:t>
            </a:r>
            <a:br>
              <a:rPr lang="en-GB" sz="1400" b="1" dirty="0" smtClean="0">
                <a:solidFill>
                  <a:schemeClr val="tx1"/>
                </a:solidFill>
                <a:ea typeface="+mn-ea"/>
              </a:rPr>
            </a:br>
            <a:r>
              <a:rPr lang="en-GB" sz="1400" b="1" dirty="0" smtClean="0">
                <a:solidFill>
                  <a:schemeClr val="tx2">
                    <a:lumMod val="50000"/>
                  </a:schemeClr>
                </a:solidFill>
                <a:ea typeface="+mn-ea"/>
              </a:rPr>
              <a:t/>
            </a:r>
            <a:br>
              <a:rPr lang="en-GB" sz="1400" b="1" dirty="0" smtClean="0">
                <a:solidFill>
                  <a:schemeClr val="tx2">
                    <a:lumMod val="50000"/>
                  </a:schemeClr>
                </a:solidFill>
                <a:ea typeface="+mn-ea"/>
              </a:rPr>
            </a:br>
            <a:r>
              <a:rPr lang="en-GB" sz="1400" dirty="0" smtClean="0">
                <a:solidFill>
                  <a:schemeClr val="tx2">
                    <a:lumMod val="50000"/>
                  </a:schemeClr>
                </a:solidFill>
                <a:ea typeface="+mn-ea"/>
              </a:rPr>
              <a:t>Global citizenship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1400" dirty="0" smtClean="0">
                <a:solidFill>
                  <a:schemeClr val="tx2">
                    <a:lumMod val="50000"/>
                  </a:schemeClr>
                </a:solidFill>
                <a:ea typeface="+mn-ea"/>
              </a:rPr>
              <a:t>Conflict resolution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1400" dirty="0" smtClean="0">
                <a:solidFill>
                  <a:schemeClr val="tx2">
                    <a:lumMod val="50000"/>
                  </a:schemeClr>
                </a:solidFill>
                <a:ea typeface="+mn-ea"/>
              </a:rPr>
              <a:t>Diversity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1400" dirty="0" smtClean="0">
                <a:solidFill>
                  <a:schemeClr val="tx2">
                    <a:lumMod val="50000"/>
                  </a:schemeClr>
                </a:solidFill>
                <a:ea typeface="+mn-ea"/>
              </a:rPr>
              <a:t>Human rights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1400" dirty="0" smtClean="0">
                <a:solidFill>
                  <a:schemeClr val="tx2">
                    <a:lumMod val="50000"/>
                  </a:schemeClr>
                </a:solidFill>
                <a:ea typeface="+mn-ea"/>
              </a:rPr>
              <a:t>Interdependence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1400" dirty="0" smtClean="0">
                <a:solidFill>
                  <a:schemeClr val="tx2">
                    <a:lumMod val="50000"/>
                  </a:schemeClr>
                </a:solidFill>
                <a:ea typeface="+mn-ea"/>
              </a:rPr>
              <a:t>Social justice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1400" dirty="0" smtClean="0">
                <a:solidFill>
                  <a:schemeClr val="tx2">
                    <a:lumMod val="50000"/>
                  </a:schemeClr>
                </a:solidFill>
                <a:ea typeface="+mn-ea"/>
              </a:rPr>
              <a:t>Sustainable development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1400" dirty="0" smtClean="0">
                <a:solidFill>
                  <a:schemeClr val="tx2">
                    <a:lumMod val="50000"/>
                  </a:schemeClr>
                </a:solidFill>
                <a:ea typeface="+mn-ea"/>
              </a:rPr>
              <a:t>Values and perceptions</a:t>
            </a:r>
          </a:p>
        </p:txBody>
      </p:sp>
      <p:pic>
        <p:nvPicPr>
          <p:cNvPr id="2060" name="Picture 1" descr="Storytelling festival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15888"/>
            <a:ext cx="1468438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7" descr="Screen Shot 2014-09-05 at 14.58.52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1484313"/>
            <a:ext cx="2882900" cy="205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028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3"/>
          <p:cNvSpPr txBox="1">
            <a:spLocks/>
          </p:cNvSpPr>
          <p:nvPr/>
        </p:nvSpPr>
        <p:spPr>
          <a:xfrm>
            <a:off x="395288" y="2133600"/>
            <a:ext cx="7632700" cy="37433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sz="1400" dirty="0" smtClean="0">
                <a:solidFill>
                  <a:schemeClr val="tx2">
                    <a:lumMod val="50000"/>
                  </a:schemeClr>
                </a:solidFill>
              </a:rPr>
              <a:t>Free Global Learning CPD courses are available from 18 Hours. </a:t>
            </a:r>
            <a:br>
              <a:rPr lang="en-GB" sz="1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en-GB" sz="1400" dirty="0" smtClean="0">
                <a:solidFill>
                  <a:schemeClr val="tx2">
                    <a:lumMod val="50000"/>
                  </a:schemeClr>
                </a:solidFill>
              </a:rPr>
              <a:t>Your school gets 500 e-credits to spend on CPD by signing up to the Global Learning Programme.</a:t>
            </a:r>
          </a:p>
          <a:p>
            <a:pPr fontAlgn="auto">
              <a:spcAft>
                <a:spcPts val="0"/>
              </a:spcAft>
              <a:defRPr/>
            </a:pPr>
            <a:endParaRPr lang="en-GB" sz="600" dirty="0">
              <a:solidFill>
                <a:schemeClr val="tx2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GB" sz="1400" dirty="0">
                <a:solidFill>
                  <a:schemeClr val="tx2">
                    <a:lumMod val="50000"/>
                  </a:schemeClr>
                </a:solidFill>
              </a:rPr>
              <a:t>S</a:t>
            </a:r>
            <a:r>
              <a:rPr lang="en-GB" sz="1400" dirty="0" smtClean="0">
                <a:solidFill>
                  <a:schemeClr val="tx2">
                    <a:lumMod val="50000"/>
                  </a:schemeClr>
                </a:solidFill>
              </a:rPr>
              <a:t>igning up for the Global Learning Programme is quick and easy. You will conduct a quick (15 minute) online audit to assess the level to which Global Learning is currently embedded in your school. Go </a:t>
            </a:r>
            <a:r>
              <a:rPr lang="en-GB" sz="1400" dirty="0">
                <a:solidFill>
                  <a:schemeClr val="tx2">
                    <a:lumMod val="50000"/>
                  </a:schemeClr>
                </a:solidFill>
              </a:rPr>
              <a:t>to </a:t>
            </a:r>
            <a:r>
              <a:rPr lang="en-GB" sz="1400" dirty="0" smtClean="0">
                <a:solidFill>
                  <a:schemeClr val="tx2">
                    <a:lumMod val="50000"/>
                  </a:schemeClr>
                </a:solidFill>
                <a:hlinkClick r:id="rId2"/>
              </a:rPr>
              <a:t>www.globaldimension.org.uk</a:t>
            </a:r>
            <a:r>
              <a:rPr lang="en-GB" sz="1400" dirty="0" smtClean="0">
                <a:solidFill>
                  <a:schemeClr val="tx2">
                    <a:lumMod val="50000"/>
                  </a:schemeClr>
                </a:solidFill>
              </a:rPr>
              <a:t> to register.</a:t>
            </a:r>
            <a:br>
              <a:rPr lang="en-GB" sz="1400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en-GB" sz="600" dirty="0">
              <a:solidFill>
                <a:schemeClr val="tx2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GB" sz="1400" dirty="0" smtClean="0">
                <a:solidFill>
                  <a:schemeClr val="tx2">
                    <a:lumMod val="50000"/>
                  </a:schemeClr>
                </a:solidFill>
              </a:rPr>
              <a:t>18 Hours can come to your school and deliver CPD at a time that suits you</a:t>
            </a:r>
            <a:r>
              <a:rPr lang="en-GB" sz="1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1400" dirty="0" smtClean="0">
                <a:solidFill>
                  <a:schemeClr val="tx2">
                    <a:lumMod val="50000"/>
                  </a:schemeClr>
                </a:solidFill>
              </a:rPr>
              <a:t>and your colleagues. </a:t>
            </a:r>
            <a:br>
              <a:rPr lang="en-GB" sz="1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en-GB" sz="1400" dirty="0" smtClean="0">
                <a:solidFill>
                  <a:schemeClr val="tx2">
                    <a:lumMod val="50000"/>
                  </a:schemeClr>
                </a:solidFill>
              </a:rPr>
              <a:t>If there is sufficient demand we can run shared sessions for a group of schools.</a:t>
            </a:r>
          </a:p>
          <a:p>
            <a:pPr fontAlgn="auto">
              <a:spcAft>
                <a:spcPts val="0"/>
              </a:spcAft>
              <a:defRPr/>
            </a:pPr>
            <a:endParaRPr lang="en-GB" sz="600" dirty="0">
              <a:solidFill>
                <a:schemeClr val="tx2">
                  <a:lumMod val="50000"/>
                </a:schemeClr>
              </a:solidFill>
            </a:endParaRPr>
          </a:p>
          <a:p>
            <a:pPr lvl="1" fontAlgn="auto">
              <a:spcAft>
                <a:spcPts val="0"/>
              </a:spcAft>
              <a:defRPr/>
            </a:pPr>
            <a:r>
              <a:rPr lang="en-GB" sz="1400" dirty="0" smtClean="0">
                <a:solidFill>
                  <a:schemeClr val="tx2">
                    <a:lumMod val="50000"/>
                  </a:schemeClr>
                </a:solidFill>
              </a:rPr>
              <a:t>How do you teach stories from global cultures responsibly?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sz="1400" dirty="0" smtClean="0">
                <a:solidFill>
                  <a:schemeClr val="tx2">
                    <a:lumMod val="50000"/>
                  </a:schemeClr>
                </a:solidFill>
              </a:rPr>
              <a:t>Whole team approach to Global Learning, with Global Teacher Award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sz="1400" dirty="0" smtClean="0">
                <a:solidFill>
                  <a:schemeClr val="tx2">
                    <a:lumMod val="50000"/>
                  </a:schemeClr>
                </a:solidFill>
              </a:rPr>
              <a:t>Global learning with a focus on environmental sustainability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sz="1400" dirty="0" smtClean="0">
                <a:solidFill>
                  <a:schemeClr val="tx2">
                    <a:lumMod val="50000"/>
                  </a:schemeClr>
                </a:solidFill>
              </a:rPr>
              <a:t>Teaching whole school themed weeks (e.g. Africa, Environment,</a:t>
            </a:r>
            <a:br>
              <a:rPr lang="en-GB" sz="1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en-GB" sz="1400" dirty="0" smtClean="0">
                <a:solidFill>
                  <a:schemeClr val="tx2">
                    <a:lumMod val="50000"/>
                  </a:schemeClr>
                </a:solidFill>
              </a:rPr>
              <a:t>International)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sz="1400" dirty="0" smtClean="0">
                <a:solidFill>
                  <a:schemeClr val="tx2">
                    <a:lumMod val="50000"/>
                  </a:schemeClr>
                </a:solidFill>
              </a:rPr>
              <a:t>How do you teach about Africa?</a:t>
            </a:r>
            <a:endParaRPr lang="en-GB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07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863" y="217488"/>
            <a:ext cx="23209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25" y="109538"/>
            <a:ext cx="1073150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825" y="109538"/>
            <a:ext cx="1365250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300" y="242888"/>
            <a:ext cx="1152525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Box 9"/>
          <p:cNvSpPr txBox="1">
            <a:spLocks noChangeArrowheads="1"/>
          </p:cNvSpPr>
          <p:nvPr/>
        </p:nvSpPr>
        <p:spPr bwMode="auto">
          <a:xfrm>
            <a:off x="3563938" y="981075"/>
            <a:ext cx="234156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100"/>
              <a:t>Supported by the European Union</a:t>
            </a:r>
          </a:p>
        </p:txBody>
      </p:sp>
      <p:sp>
        <p:nvSpPr>
          <p:cNvPr id="3080" name="Rectangle 11"/>
          <p:cNvSpPr>
            <a:spLocks noChangeArrowheads="1"/>
          </p:cNvSpPr>
          <p:nvPr/>
        </p:nvSpPr>
        <p:spPr bwMode="auto">
          <a:xfrm>
            <a:off x="298450" y="1585913"/>
            <a:ext cx="7010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>
                <a:solidFill>
                  <a:srgbClr val="008000"/>
                </a:solidFill>
              </a:rPr>
              <a:t>Register your school for Global Learning Programme</a:t>
            </a:r>
          </a:p>
        </p:txBody>
      </p:sp>
    </p:spTree>
    <p:extLst>
      <p:ext uri="{BB962C8B-B14F-4D97-AF65-F5344CB8AC3E}">
        <p14:creationId xmlns:p14="http://schemas.microsoft.com/office/powerpoint/2010/main" val="68395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785443"/>
            <a:ext cx="7936044" cy="485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394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aims of the festival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To entertain with ‘world class’ performances</a:t>
            </a:r>
          </a:p>
          <a:p>
            <a:endParaRPr lang="en-GB" dirty="0"/>
          </a:p>
          <a:p>
            <a:r>
              <a:rPr lang="en-GB" dirty="0" smtClean="0"/>
              <a:t>To be inclusive, all genres of music for all ages</a:t>
            </a:r>
          </a:p>
          <a:p>
            <a:endParaRPr lang="en-GB" dirty="0"/>
          </a:p>
          <a:p>
            <a:r>
              <a:rPr lang="en-GB" dirty="0" smtClean="0"/>
              <a:t>To encourage young people to participate and love music – all genres</a:t>
            </a:r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smtClean="0"/>
              <a:t> </a:t>
            </a:r>
          </a:p>
          <a:p>
            <a:r>
              <a:rPr lang="en-GB" dirty="0" smtClean="0"/>
              <a:t>To assist teachers in delivering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6544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Education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Commissioned new piece of music.</a:t>
            </a:r>
          </a:p>
          <a:p>
            <a:r>
              <a:rPr lang="en-GB" dirty="0"/>
              <a:t>5</a:t>
            </a:r>
            <a:r>
              <a:rPr lang="en-GB" dirty="0" smtClean="0"/>
              <a:t> schools participating</a:t>
            </a:r>
          </a:p>
          <a:p>
            <a:r>
              <a:rPr lang="en-GB" dirty="0" smtClean="0"/>
              <a:t>Performance at De La Warr on 16</a:t>
            </a:r>
            <a:r>
              <a:rPr lang="en-GB" baseline="30000" dirty="0" smtClean="0"/>
              <a:t>th</a:t>
            </a:r>
            <a:r>
              <a:rPr lang="en-GB" dirty="0" smtClean="0"/>
              <a:t> October</a:t>
            </a:r>
          </a:p>
          <a:p>
            <a:r>
              <a:rPr lang="en-GB" dirty="0" smtClean="0"/>
              <a:t>Artists from Glyndebourne and London Philharmonic Orchestra will assisting in coaching</a:t>
            </a:r>
          </a:p>
          <a:p>
            <a:r>
              <a:rPr lang="en-GB" dirty="0" smtClean="0"/>
              <a:t>Builds team work, confidence, access to music , enjoyment.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9976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Master Classes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Available to songwriters , bands and musicians.</a:t>
            </a:r>
          </a:p>
          <a:p>
            <a:r>
              <a:rPr lang="en-GB" dirty="0" smtClean="0"/>
              <a:t>Mentored by Radio 1 and 6 , Record Labels , producers and local stars – Tim Rice Oxley (Keane)</a:t>
            </a:r>
          </a:p>
          <a:p>
            <a:r>
              <a:rPr lang="en-GB" dirty="0" smtClean="0"/>
              <a:t>Enable young people to learn how the Music Industry works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8836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Opera in a day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Up to 30 children </a:t>
            </a:r>
          </a:p>
          <a:p>
            <a:r>
              <a:rPr lang="en-GB" dirty="0" smtClean="0"/>
              <a:t>Write and perform an Opera in a day</a:t>
            </a:r>
          </a:p>
          <a:p>
            <a:r>
              <a:rPr lang="en-GB" dirty="0" smtClean="0"/>
              <a:t>Glyndebourne provide:</a:t>
            </a:r>
          </a:p>
          <a:p>
            <a:r>
              <a:rPr lang="en-GB" dirty="0" smtClean="0"/>
              <a:t>Singers – Producers – choreographers</a:t>
            </a:r>
          </a:p>
          <a:p>
            <a:r>
              <a:rPr lang="en-GB" dirty="0" smtClean="0"/>
              <a:t>Opera performed on the day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6311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2015 onwards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r>
              <a:rPr lang="en-GB" dirty="0" smtClean="0"/>
              <a:t>Looking to work further with Schools in the area and further develop lasting relationships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7394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2586624" cy="6226370"/>
          </a:xfrm>
        </p:spPr>
        <p:txBody>
          <a:bodyPr>
            <a:normAutofit fontScale="90000"/>
          </a:bodyPr>
          <a:lstStyle/>
          <a:p>
            <a:r>
              <a:rPr lang="en-GB" sz="3200" dirty="0" smtClean="0"/>
              <a:t/>
            </a:r>
            <a:br>
              <a:rPr lang="en-GB" sz="3200" dirty="0" smtClean="0"/>
            </a:br>
            <a:r>
              <a:rPr lang="en-GB" sz="3200" dirty="0"/>
              <a:t/>
            </a:r>
            <a:br>
              <a:rPr lang="en-GB" sz="3200" dirty="0"/>
            </a:br>
            <a:r>
              <a:rPr lang="en-GB" sz="3200" dirty="0" smtClean="0"/>
              <a:t>Meet of the</a:t>
            </a:r>
            <a:br>
              <a:rPr lang="en-GB" sz="3200" dirty="0" smtClean="0"/>
            </a:br>
            <a:r>
              <a:rPr lang="en-GB" sz="3200" dirty="0" smtClean="0"/>
              <a:t> Tongue</a:t>
            </a:r>
            <a:br>
              <a:rPr lang="en-GB" sz="3200" dirty="0" smtClean="0"/>
            </a:br>
            <a:r>
              <a:rPr lang="en-US" sz="2200" dirty="0"/>
              <a:t>Meet of the Tongue is a contemporary </a:t>
            </a:r>
            <a:r>
              <a:rPr lang="en-US" sz="2200" dirty="0" err="1"/>
              <a:t>ceilidh</a:t>
            </a:r>
            <a:r>
              <a:rPr lang="en-US" sz="2200" dirty="0"/>
              <a:t>. The tradition  has no clear line between audience and performer and provides a generous and eclectic space for  young adults to perform alongside top level visiting professionals in the three art forms and  local regular performers who include students from  Pestalozzi International village.</a:t>
            </a:r>
            <a:r>
              <a:rPr lang="en-GB" sz="2800" dirty="0"/>
              <a:t/>
            </a:r>
            <a:br>
              <a:rPr lang="en-GB" sz="2800" dirty="0"/>
            </a:br>
            <a:endParaRPr lang="en-GB" sz="32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746" y="0"/>
            <a:ext cx="4321479" cy="6700695"/>
          </a:xfrm>
        </p:spPr>
      </p:pic>
    </p:spTree>
    <p:extLst>
      <p:ext uri="{BB962C8B-B14F-4D97-AF65-F5344CB8AC3E}">
        <p14:creationId xmlns:p14="http://schemas.microsoft.com/office/powerpoint/2010/main" val="1363364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1143000"/>
          </a:xfrm>
        </p:spPr>
        <p:txBody>
          <a:bodyPr/>
          <a:lstStyle/>
          <a:p>
            <a:pPr algn="r" eaLnBrk="1" hangingPunct="1"/>
            <a:r>
              <a:rPr lang="en-GB" altLang="en-US" sz="5000" smtClean="0">
                <a:solidFill>
                  <a:srgbClr val="336699"/>
                </a:solidFill>
                <a:latin typeface="Gibson" pitchFamily="50" charset="0"/>
              </a:rPr>
              <a:t>On now &amp; coming up …</a:t>
            </a:r>
          </a:p>
        </p:txBody>
      </p:sp>
      <p:pic>
        <p:nvPicPr>
          <p:cNvPr id="2056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3800" y="1157288"/>
            <a:ext cx="3946525" cy="2959100"/>
          </a:xfrm>
        </p:spPr>
      </p:pic>
      <p:pic>
        <p:nvPicPr>
          <p:cNvPr id="2051" name="Picture 10" descr="HMAG CMY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84438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11"/>
          <p:cNvSpPr>
            <a:spLocks noChangeArrowheads="1"/>
          </p:cNvSpPr>
          <p:nvPr/>
        </p:nvSpPr>
        <p:spPr bwMode="auto">
          <a:xfrm>
            <a:off x="179388" y="1125538"/>
            <a:ext cx="288925" cy="5543550"/>
          </a:xfrm>
          <a:prstGeom prst="rect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99CC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53" name="Text Box 15"/>
          <p:cNvSpPr txBox="1">
            <a:spLocks noChangeArrowheads="1"/>
          </p:cNvSpPr>
          <p:nvPr/>
        </p:nvSpPr>
        <p:spPr bwMode="auto">
          <a:xfrm>
            <a:off x="1116013" y="3933825"/>
            <a:ext cx="38877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54" name="Text Box 16"/>
          <p:cNvSpPr txBox="1">
            <a:spLocks noChangeArrowheads="1"/>
          </p:cNvSpPr>
          <p:nvPr/>
        </p:nvSpPr>
        <p:spPr bwMode="auto">
          <a:xfrm>
            <a:off x="684213" y="2276475"/>
            <a:ext cx="4017962" cy="1862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GB" altLang="en-US"/>
              <a:t> </a:t>
            </a:r>
            <a:r>
              <a:rPr lang="en-GB" altLang="en-US" sz="1400">
                <a:latin typeface="Gibson" pitchFamily="50" charset="0"/>
              </a:rPr>
              <a:t>Exhibition until16 November 2014</a:t>
            </a:r>
            <a:endParaRPr lang="en-GB" altLang="en-US"/>
          </a:p>
          <a:p>
            <a:pPr eaLnBrk="1" hangingPunct="1">
              <a:buFontTx/>
              <a:buChar char="•"/>
            </a:pPr>
            <a:r>
              <a:rPr lang="en-GB" altLang="en-US" sz="1400">
                <a:latin typeface="Gibson" pitchFamily="50" charset="0"/>
              </a:rPr>
              <a:t> Free workshops</a:t>
            </a:r>
          </a:p>
          <a:p>
            <a:pPr eaLnBrk="1" hangingPunct="1">
              <a:buFontTx/>
              <a:buChar char="•"/>
            </a:pPr>
            <a:r>
              <a:rPr lang="en-GB" altLang="en-US" sz="1400">
                <a:latin typeface="Gibson" pitchFamily="50" charset="0"/>
              </a:rPr>
              <a:t> Free Workshop facilitation training</a:t>
            </a:r>
          </a:p>
          <a:p>
            <a:pPr eaLnBrk="1" hangingPunct="1">
              <a:buFontTx/>
              <a:buChar char="•"/>
            </a:pPr>
            <a:r>
              <a:rPr lang="en-GB" altLang="en-US" sz="1400">
                <a:latin typeface="Gibson" pitchFamily="50" charset="0"/>
              </a:rPr>
              <a:t> More project activities planned for 2015, especially looking at women’s histories</a:t>
            </a:r>
          </a:p>
          <a:p>
            <a:pPr eaLnBrk="1" hangingPunct="1"/>
            <a:endParaRPr lang="en-GB" altLang="en-US" sz="1400">
              <a:latin typeface="Gibson" pitchFamily="50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endParaRPr lang="en-GB" altLang="en-US" i="1">
              <a:latin typeface="Gibson" pitchFamily="50" charset="0"/>
            </a:endParaRPr>
          </a:p>
        </p:txBody>
      </p:sp>
      <p:pic>
        <p:nvPicPr>
          <p:cNvPr id="2055" name="Picture 26" descr="Hastings remembers ww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196975"/>
            <a:ext cx="4090987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28" descr="C:\Users\charvey\Desktop\Nick Archer, z ice 140 x 120 cms compressed CH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3716338"/>
            <a:ext cx="2949575" cy="245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3476625"/>
            <a:ext cx="2233613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9" name="TextBox 6"/>
          <p:cNvSpPr txBox="1">
            <a:spLocks noChangeArrowheads="1"/>
          </p:cNvSpPr>
          <p:nvPr/>
        </p:nvSpPr>
        <p:spPr bwMode="auto">
          <a:xfrm>
            <a:off x="3708400" y="4300538"/>
            <a:ext cx="5184775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en-US"/>
              <a:t>‘The Eyes Are Listening’ : </a:t>
            </a:r>
            <a:r>
              <a:rPr lang="en-GB" altLang="en-US" i="1"/>
              <a:t>Exhibition of paintings by six contemporary artists based in Sussex</a:t>
            </a:r>
          </a:p>
          <a:p>
            <a:pPr eaLnBrk="1" hangingPunct="1"/>
            <a:r>
              <a:rPr lang="en-GB" altLang="en-US" sz="1400"/>
              <a:t>Tom Hammick, Andrzej Jackowski, Kathe Deutsch, Nick Archer, Gus Cummins RA &amp; Matthew Burrows</a:t>
            </a:r>
          </a:p>
          <a:p>
            <a:pPr eaLnBrk="1" hangingPunct="1"/>
            <a:endParaRPr lang="en-GB" altLang="en-US" sz="1400"/>
          </a:p>
          <a:p>
            <a:pPr eaLnBrk="1" hangingPunct="1"/>
            <a:r>
              <a:rPr lang="en-GB" altLang="en-US" sz="1400"/>
              <a:t>29 November – 22 February 2015</a:t>
            </a:r>
          </a:p>
        </p:txBody>
      </p:sp>
      <p:sp>
        <p:nvSpPr>
          <p:cNvPr id="2060" name="TextBox 7"/>
          <p:cNvSpPr txBox="1">
            <a:spLocks noChangeArrowheads="1"/>
          </p:cNvSpPr>
          <p:nvPr/>
        </p:nvSpPr>
        <p:spPr bwMode="auto">
          <a:xfrm>
            <a:off x="539750" y="6340475"/>
            <a:ext cx="57007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en-US"/>
              <a:t>For info &amp; enquiries, email charvey@hastings.gov.uk</a:t>
            </a:r>
          </a:p>
        </p:txBody>
      </p:sp>
      <p:pic>
        <p:nvPicPr>
          <p:cNvPr id="2061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9638" y="5815013"/>
            <a:ext cx="1666875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547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</TotalTime>
  <Words>419</Words>
  <Application>Microsoft Office PowerPoint</Application>
  <PresentationFormat>On-screen Show (4:3)</PresentationFormat>
  <Paragraphs>81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Hastings &amp; Rother Arts Education Network Meeting 7th October 2014 at the DLWP </vt:lpstr>
      <vt:lpstr>PowerPoint Presentation</vt:lpstr>
      <vt:lpstr>The aims of the festival</vt:lpstr>
      <vt:lpstr>Education</vt:lpstr>
      <vt:lpstr>Master Classes</vt:lpstr>
      <vt:lpstr>Opera in a day</vt:lpstr>
      <vt:lpstr>2015 onwards</vt:lpstr>
      <vt:lpstr>  Meet of the  Tongue Meet of the Tongue is a contemporary ceilidh. The tradition  has no clear line between audience and performer and provides a generous and eclectic space for  young adults to perform alongside top level visiting professionals in the three art forms and  local regular performers who include students from  Pestalozzi International village. </vt:lpstr>
      <vt:lpstr>On now &amp; coming up …</vt:lpstr>
      <vt:lpstr>Culture Shift</vt:lpstr>
      <vt:lpstr>PowerPoint Presentation</vt:lpstr>
      <vt:lpstr>PowerPoint Presentation</vt:lpstr>
    </vt:vector>
  </TitlesOfParts>
  <Company>ALP corsi di inglese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Furness</dc:creator>
  <cp:lastModifiedBy>Melanie Powell</cp:lastModifiedBy>
  <cp:revision>8</cp:revision>
  <dcterms:created xsi:type="dcterms:W3CDTF">2014-09-24T20:16:48Z</dcterms:created>
  <dcterms:modified xsi:type="dcterms:W3CDTF">2014-10-22T14:40:52Z</dcterms:modified>
</cp:coreProperties>
</file>